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2D2B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D2B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2D2B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D2B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2D2B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2D2B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458200" y="0"/>
            <a:ext cx="685800" cy="6858000"/>
          </a:xfrm>
          <a:custGeom>
            <a:avLst/>
            <a:gdLst/>
            <a:ahLst/>
            <a:cxnLst/>
            <a:rect l="l" t="t" r="r" b="b"/>
            <a:pathLst>
              <a:path w="685800" h="6858000">
                <a:moveTo>
                  <a:pt x="685800" y="6172200"/>
                </a:moveTo>
                <a:lnTo>
                  <a:pt x="0" y="6172200"/>
                </a:lnTo>
                <a:lnTo>
                  <a:pt x="0" y="6858000"/>
                </a:lnTo>
                <a:lnTo>
                  <a:pt x="685800" y="6858000"/>
                </a:lnTo>
                <a:lnTo>
                  <a:pt x="685800" y="6172200"/>
                </a:lnTo>
                <a:close/>
              </a:path>
              <a:path w="685800" h="6858000">
                <a:moveTo>
                  <a:pt x="685800" y="0"/>
                </a:moveTo>
                <a:lnTo>
                  <a:pt x="0" y="0"/>
                </a:lnTo>
                <a:lnTo>
                  <a:pt x="0" y="5486400"/>
                </a:lnTo>
                <a:lnTo>
                  <a:pt x="685800" y="5486400"/>
                </a:lnTo>
                <a:lnTo>
                  <a:pt x="685800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800" y="0"/>
                </a:moveTo>
                <a:lnTo>
                  <a:pt x="0" y="0"/>
                </a:lnTo>
                <a:lnTo>
                  <a:pt x="0" y="685800"/>
                </a:lnTo>
                <a:lnTo>
                  <a:pt x="685800" y="685800"/>
                </a:lnTo>
                <a:lnTo>
                  <a:pt x="685800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716025"/>
            <a:ext cx="7162165" cy="1830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2D2B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2560193"/>
            <a:ext cx="7326630" cy="2983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D2B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gosuslugi.ru/600426/1/for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9863" y="1247901"/>
            <a:ext cx="5751830" cy="1475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10"/>
              </a:lnSpc>
              <a:spcBef>
                <a:spcPts val="105"/>
              </a:spcBef>
            </a:pPr>
            <a:r>
              <a:rPr sz="3200" b="0" dirty="0">
                <a:solidFill>
                  <a:srgbClr val="675E46"/>
                </a:solidFill>
                <a:latin typeface="Cambria"/>
                <a:cs typeface="Cambria"/>
              </a:rPr>
              <a:t>Инструкция</a:t>
            </a:r>
            <a:r>
              <a:rPr sz="3200" b="0" spc="-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200" b="0" dirty="0">
                <a:solidFill>
                  <a:srgbClr val="675E46"/>
                </a:solidFill>
                <a:latin typeface="Cambria"/>
                <a:cs typeface="Cambria"/>
              </a:rPr>
              <a:t>для</a:t>
            </a:r>
            <a:r>
              <a:rPr sz="3200" b="0" spc="-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200" b="0" spc="-10" dirty="0">
                <a:solidFill>
                  <a:srgbClr val="675E46"/>
                </a:solidFill>
                <a:latin typeface="Cambria"/>
                <a:cs typeface="Cambria"/>
              </a:rPr>
              <a:t>родителей</a:t>
            </a:r>
            <a:endParaRPr sz="3200">
              <a:latin typeface="Cambria"/>
              <a:cs typeface="Cambria"/>
            </a:endParaRPr>
          </a:p>
          <a:p>
            <a:pPr marL="12700" marR="5080">
              <a:lnSpc>
                <a:spcPts val="3790"/>
              </a:lnSpc>
              <a:spcBef>
                <a:spcPts val="120"/>
              </a:spcBef>
            </a:pPr>
            <a:r>
              <a:rPr sz="3200" b="0" dirty="0">
                <a:solidFill>
                  <a:srgbClr val="675E46"/>
                </a:solidFill>
                <a:latin typeface="Cambria"/>
                <a:cs typeface="Cambria"/>
              </a:rPr>
              <a:t>(законных</a:t>
            </a:r>
            <a:r>
              <a:rPr sz="3200" b="0" spc="-7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200" b="0" dirty="0">
                <a:solidFill>
                  <a:srgbClr val="675E46"/>
                </a:solidFill>
                <a:latin typeface="Cambria"/>
                <a:cs typeface="Cambria"/>
              </a:rPr>
              <a:t>представителей)</a:t>
            </a:r>
            <a:r>
              <a:rPr sz="3200" b="0" spc="-6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200" b="0" spc="-25" dirty="0">
                <a:solidFill>
                  <a:srgbClr val="675E46"/>
                </a:solidFill>
                <a:latin typeface="Cambria"/>
                <a:cs typeface="Cambria"/>
              </a:rPr>
              <a:t>по </a:t>
            </a:r>
            <a:r>
              <a:rPr sz="3200" b="0" dirty="0">
                <a:solidFill>
                  <a:srgbClr val="675E46"/>
                </a:solidFill>
                <a:latin typeface="Cambria"/>
                <a:cs typeface="Cambria"/>
              </a:rPr>
              <a:t>подаче</a:t>
            </a:r>
            <a:r>
              <a:rPr sz="3200" b="0" spc="-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200" b="0" dirty="0">
                <a:solidFill>
                  <a:srgbClr val="675E46"/>
                </a:solidFill>
                <a:latin typeface="Cambria"/>
                <a:cs typeface="Cambria"/>
              </a:rPr>
              <a:t>заявлений</a:t>
            </a:r>
            <a:r>
              <a:rPr sz="3200" b="0" spc="-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200" b="0" dirty="0">
                <a:solidFill>
                  <a:srgbClr val="675E46"/>
                </a:solidFill>
                <a:latin typeface="Cambria"/>
                <a:cs typeface="Cambria"/>
              </a:rPr>
              <a:t>в</a:t>
            </a:r>
            <a:r>
              <a:rPr sz="3200" b="0" spc="-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200" b="0" dirty="0">
                <a:solidFill>
                  <a:srgbClr val="675E46"/>
                </a:solidFill>
                <a:latin typeface="Cambria"/>
                <a:cs typeface="Cambria"/>
              </a:rPr>
              <a:t>1</a:t>
            </a:r>
            <a:r>
              <a:rPr sz="3200" b="0" spc="-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200" b="0" spc="-10" dirty="0">
                <a:solidFill>
                  <a:srgbClr val="675E46"/>
                </a:solidFill>
                <a:latin typeface="Cambria"/>
                <a:cs typeface="Cambria"/>
              </a:rPr>
              <a:t>класс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9863" y="2689987"/>
            <a:ext cx="6356350" cy="1322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675E46"/>
                </a:solidFill>
                <a:latin typeface="Cambria"/>
                <a:cs typeface="Cambria"/>
              </a:rPr>
              <a:t>электронным</a:t>
            </a:r>
            <a:r>
              <a:rPr sz="3200" spc="-10" dirty="0">
                <a:solidFill>
                  <a:srgbClr val="675E46"/>
                </a:solidFill>
                <a:latin typeface="Cambria"/>
                <a:cs typeface="Cambria"/>
              </a:rPr>
              <a:t> способом</a:t>
            </a:r>
            <a:endParaRPr sz="3200">
              <a:latin typeface="Cambria"/>
              <a:cs typeface="Cambria"/>
            </a:endParaRPr>
          </a:p>
          <a:p>
            <a:pPr marL="86995" marR="5080">
              <a:lnSpc>
                <a:spcPts val="2380"/>
              </a:lnSpc>
              <a:spcBef>
                <a:spcPts val="1680"/>
              </a:spcBef>
            </a:pPr>
            <a:r>
              <a:rPr sz="2000" dirty="0">
                <a:solidFill>
                  <a:srgbClr val="8E8D8B"/>
                </a:solidFill>
                <a:latin typeface="Calibri"/>
                <a:cs typeface="Calibri"/>
              </a:rPr>
              <a:t>Подача</a:t>
            </a:r>
            <a:r>
              <a:rPr sz="2000" spc="-35" dirty="0">
                <a:solidFill>
                  <a:srgbClr val="8E8D8B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8E8D8B"/>
                </a:solidFill>
                <a:latin typeface="Calibri"/>
                <a:cs typeface="Calibri"/>
              </a:rPr>
              <a:t>заявления</a:t>
            </a:r>
            <a:r>
              <a:rPr sz="2000" spc="-45" dirty="0">
                <a:solidFill>
                  <a:srgbClr val="8E8D8B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8E8D8B"/>
                </a:solidFill>
                <a:latin typeface="Calibri"/>
                <a:cs typeface="Calibri"/>
              </a:rPr>
              <a:t>через</a:t>
            </a:r>
            <a:r>
              <a:rPr sz="2000" spc="-30" dirty="0">
                <a:solidFill>
                  <a:srgbClr val="8E8D8B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8E8D8B"/>
                </a:solidFill>
                <a:latin typeface="Calibri"/>
                <a:cs typeface="Calibri"/>
              </a:rPr>
              <a:t>Единый</a:t>
            </a:r>
            <a:r>
              <a:rPr sz="2000" spc="-40" dirty="0">
                <a:solidFill>
                  <a:srgbClr val="8E8D8B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8E8D8B"/>
                </a:solidFill>
                <a:latin typeface="Calibri"/>
                <a:cs typeface="Calibri"/>
              </a:rPr>
              <a:t>портал</a:t>
            </a:r>
            <a:r>
              <a:rPr sz="2000" spc="-40" dirty="0">
                <a:solidFill>
                  <a:srgbClr val="8E8D8B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8E8D8B"/>
                </a:solidFill>
                <a:latin typeface="Calibri"/>
                <a:cs typeface="Calibri"/>
              </a:rPr>
              <a:t>государственных </a:t>
            </a:r>
            <a:r>
              <a:rPr sz="2000" dirty="0">
                <a:solidFill>
                  <a:srgbClr val="8E8D8B"/>
                </a:solidFill>
                <a:latin typeface="Calibri"/>
                <a:cs typeface="Calibri"/>
              </a:rPr>
              <a:t>услуг</a:t>
            </a:r>
            <a:r>
              <a:rPr sz="2000" spc="-30" dirty="0">
                <a:solidFill>
                  <a:srgbClr val="8E8D8B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8E8D8B"/>
                </a:solidFill>
                <a:latin typeface="Calibri"/>
                <a:cs typeface="Calibri"/>
              </a:rPr>
              <a:t>(Госуслуги)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2986" y="5574284"/>
            <a:ext cx="7505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8E8D8B"/>
                </a:solidFill>
                <a:latin typeface="Calibri"/>
                <a:cs typeface="Calibri"/>
              </a:rPr>
              <a:t>2025</a:t>
            </a:r>
            <a:r>
              <a:rPr sz="2000" spc="-5" dirty="0">
                <a:solidFill>
                  <a:srgbClr val="8E8D8B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8E8D8B"/>
                </a:solidFill>
                <a:latin typeface="Calibri"/>
                <a:cs typeface="Calibri"/>
              </a:rPr>
              <a:t>г.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901" rIns="0" bIns="0" rtlCol="0">
            <a:spAutoFit/>
          </a:bodyPr>
          <a:lstStyle/>
          <a:p>
            <a:pPr marL="3175" marR="5080" indent="440690">
              <a:lnSpc>
                <a:spcPct val="106500"/>
              </a:lnSpc>
              <a:spcBef>
                <a:spcPts val="100"/>
              </a:spcBef>
            </a:pP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Если</a:t>
            </a:r>
            <a:r>
              <a:rPr sz="2000" b="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нужной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школы</a:t>
            </a:r>
            <a:r>
              <a:rPr sz="2000" b="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Вы</a:t>
            </a:r>
            <a:r>
              <a:rPr sz="2000" b="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не</a:t>
            </a:r>
            <a:r>
              <a:rPr sz="2000"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нашли</a:t>
            </a:r>
            <a:r>
              <a:rPr sz="2000" b="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sz="2000" b="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предложенном</a:t>
            </a:r>
            <a:r>
              <a:rPr sz="2000" b="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списке,</a:t>
            </a:r>
            <a:r>
              <a:rPr sz="2000" b="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spc="-25" dirty="0">
                <a:solidFill>
                  <a:srgbClr val="2E2B1F"/>
                </a:solidFill>
                <a:latin typeface="Calibri"/>
                <a:cs typeface="Calibri"/>
              </a:rPr>
              <a:t>то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нажмите</a:t>
            </a:r>
            <a:r>
              <a:rPr sz="2000" b="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«Нет</a:t>
            </a:r>
            <a:r>
              <a:rPr sz="2000" b="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нужной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школы»</a:t>
            </a:r>
            <a:r>
              <a:rPr sz="2000" b="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и</a:t>
            </a:r>
            <a:r>
              <a:rPr sz="2000" b="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выберите</a:t>
            </a:r>
            <a:r>
              <a:rPr sz="2000" b="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«Указать</a:t>
            </a:r>
            <a:r>
              <a:rPr sz="2000" b="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2E2B1F"/>
                </a:solidFill>
                <a:latin typeface="Calibri"/>
                <a:cs typeface="Calibri"/>
              </a:rPr>
              <a:t>вручную».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1139" y="1856232"/>
            <a:ext cx="5617464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9844" y="696823"/>
            <a:ext cx="3649979" cy="1324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02640" indent="437515">
              <a:lnSpc>
                <a:spcPct val="106500"/>
              </a:lnSpc>
              <a:spcBef>
                <a:spcPts val="100"/>
              </a:spcBef>
              <a:tabLst>
                <a:tab pos="1811020" algn="l"/>
              </a:tabLst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Введите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название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региона,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муниципального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560"/>
              </a:lnSpc>
              <a:spcBef>
                <a:spcPts val="95"/>
              </a:spcBef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района</a:t>
            </a:r>
            <a:r>
              <a:rPr sz="2000" spc="4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или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округа,</a:t>
            </a:r>
            <a:r>
              <a:rPr sz="2000" spc="4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населенного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пункта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название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школы.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6795" y="1997176"/>
            <a:ext cx="2459990" cy="671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0690">
              <a:lnSpc>
                <a:spcPct val="106000"/>
              </a:lnSpc>
              <a:spcBef>
                <a:spcPts val="100"/>
              </a:spcBef>
              <a:tabLst>
                <a:tab pos="915035" algn="l"/>
                <a:tab pos="1364615" algn="l"/>
              </a:tabLst>
            </a:pP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Из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выпадающего выберите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нужную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27958" y="1997176"/>
            <a:ext cx="1062355" cy="67183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списка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  <a:tabLst>
                <a:tab pos="911225" algn="l"/>
              </a:tabLst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школу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6795" y="2662555"/>
            <a:ext cx="2735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нажмите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«Продолжить».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4840" y="780287"/>
            <a:ext cx="3128771" cy="53980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74345">
              <a:lnSpc>
                <a:spcPct val="100000"/>
              </a:lnSpc>
              <a:spcBef>
                <a:spcPts val="105"/>
              </a:spcBef>
            </a:pP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Внесите</a:t>
            </a:r>
            <a:r>
              <a:rPr sz="2000" b="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сведения</a:t>
            </a:r>
            <a:r>
              <a:rPr sz="2000"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о</a:t>
            </a:r>
            <a:r>
              <a:rPr sz="2000" b="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2E2B1F"/>
                </a:solidFill>
                <a:latin typeface="Calibri"/>
                <a:cs typeface="Calibri"/>
              </a:rPr>
              <a:t>ребёнке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9007" y="1066800"/>
            <a:ext cx="4680204" cy="539953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marR="5080" indent="440690">
              <a:lnSpc>
                <a:spcPct val="106500"/>
              </a:lnSpc>
              <a:spcBef>
                <a:spcPts val="100"/>
              </a:spcBef>
            </a:pP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Укажите,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какое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свидетельство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о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рождении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у</a:t>
            </a:r>
            <a:r>
              <a:rPr sz="2000" b="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ребёнка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spc="-50" dirty="0">
                <a:solidFill>
                  <a:srgbClr val="2E2B1F"/>
                </a:solidFill>
                <a:latin typeface="Calibri"/>
                <a:cs typeface="Calibri"/>
              </a:rPr>
              <a:t>и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заполните</a:t>
            </a:r>
            <a:r>
              <a:rPr sz="2000" b="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данные</a:t>
            </a:r>
            <a:r>
              <a:rPr sz="2000" b="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2E2B1F"/>
                </a:solidFill>
                <a:latin typeface="Calibri"/>
                <a:cs typeface="Calibri"/>
              </a:rPr>
              <a:t>свидетельства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7688" y="1391411"/>
            <a:ext cx="3429000" cy="47564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74345">
              <a:lnSpc>
                <a:spcPct val="100000"/>
              </a:lnSpc>
              <a:spcBef>
                <a:spcPts val="105"/>
              </a:spcBef>
            </a:pP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Внесите</a:t>
            </a:r>
            <a:r>
              <a:rPr sz="2000" b="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информацию</a:t>
            </a:r>
            <a:r>
              <a:rPr sz="2000"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о</a:t>
            </a:r>
            <a:r>
              <a:rPr sz="2000" b="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гражданстве</a:t>
            </a:r>
            <a:r>
              <a:rPr sz="2000"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и</a:t>
            </a:r>
            <a:r>
              <a:rPr sz="2000" b="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языках</a:t>
            </a:r>
            <a:r>
              <a:rPr sz="2000" b="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2E2B1F"/>
                </a:solidFill>
                <a:latin typeface="Calibri"/>
                <a:cs typeface="Calibri"/>
              </a:rPr>
              <a:t>обучения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99872" y="1066800"/>
            <a:ext cx="7218045" cy="5279390"/>
            <a:chOff x="499872" y="1066800"/>
            <a:chExt cx="7218045" cy="52793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872" y="1066800"/>
              <a:ext cx="3723132" cy="23682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29939" y="2758439"/>
              <a:ext cx="4387596" cy="35874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74345">
              <a:lnSpc>
                <a:spcPct val="100000"/>
              </a:lnSpc>
              <a:spcBef>
                <a:spcPts val="105"/>
              </a:spcBef>
            </a:pP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Укажите</a:t>
            </a:r>
            <a:r>
              <a:rPr sz="2000"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нужны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ли</a:t>
            </a:r>
            <a:r>
              <a:rPr sz="20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ребёнку</a:t>
            </a:r>
            <a:r>
              <a:rPr sz="2000" b="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2E2B1F"/>
                </a:solidFill>
                <a:latin typeface="Calibri"/>
                <a:cs typeface="Calibri"/>
              </a:rPr>
              <a:t>специальные</a:t>
            </a:r>
            <a:r>
              <a:rPr sz="2000" b="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2E2B1F"/>
                </a:solidFill>
                <a:latin typeface="Calibri"/>
                <a:cs typeface="Calibri"/>
              </a:rPr>
              <a:t>условия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6795" y="5439257"/>
            <a:ext cx="7418070" cy="99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0690" algn="just">
              <a:lnSpc>
                <a:spcPct val="106500"/>
              </a:lnSpc>
              <a:spcBef>
                <a:spcPts val="100"/>
              </a:spcBef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Сохраните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заявление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черновиках.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Отправить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его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можно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будет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1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апреля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2025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г.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09.00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для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школ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города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Кирова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и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11:00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для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школ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Кировской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области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(кроме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г.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Кирова).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2244" y="1103375"/>
            <a:ext cx="5561076" cy="37444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6795" y="5533745"/>
            <a:ext cx="76022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9100">
              <a:lnSpc>
                <a:spcPct val="110000"/>
              </a:lnSpc>
              <a:spcBef>
                <a:spcPts val="100"/>
              </a:spcBef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Найти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сохранённое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заявление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можно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личном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кабинете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портала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Госуслуг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sz="20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разделе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«Заявления»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–</a:t>
            </a:r>
            <a:r>
              <a:rPr sz="20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«Черновики»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8716" y="742187"/>
            <a:ext cx="5266944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6795" y="5593181"/>
            <a:ext cx="7420609" cy="99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0690">
              <a:lnSpc>
                <a:spcPct val="106500"/>
              </a:lnSpc>
              <a:spcBef>
                <a:spcPts val="100"/>
              </a:spcBef>
            </a:pPr>
            <a:r>
              <a:rPr sz="2000" b="1" dirty="0">
                <a:solidFill>
                  <a:srgbClr val="2E2B1F"/>
                </a:solidFill>
                <a:latin typeface="Calibri"/>
                <a:cs typeface="Calibri"/>
              </a:rPr>
              <a:t>1</a:t>
            </a:r>
            <a:r>
              <a:rPr sz="2000" b="1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2B1F"/>
                </a:solidFill>
                <a:latin typeface="Calibri"/>
                <a:cs typeface="Calibri"/>
              </a:rPr>
              <a:t>апреля</a:t>
            </a:r>
            <a:r>
              <a:rPr sz="2000" b="1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2B1F"/>
                </a:solidFill>
                <a:latin typeface="Calibri"/>
                <a:cs typeface="Calibri"/>
              </a:rPr>
              <a:t>2025</a:t>
            </a:r>
            <a:r>
              <a:rPr sz="2000" b="1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2B1F"/>
                </a:solidFill>
                <a:latin typeface="Calibri"/>
                <a:cs typeface="Calibri"/>
              </a:rPr>
              <a:t>года</a:t>
            </a:r>
            <a:r>
              <a:rPr sz="2000" b="1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с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9:00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для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школ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города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Кирова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с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11:00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для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школ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Кировской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области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(без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города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Кирова)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открыть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электронное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заявление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и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нажать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кнопку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«Отправить»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38300" y="742187"/>
            <a:ext cx="5829300" cy="4455160"/>
            <a:chOff x="1638300" y="742187"/>
            <a:chExt cx="5829300" cy="44551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8300" y="742187"/>
              <a:ext cx="4088891" cy="24292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4036" y="2734055"/>
              <a:ext cx="4893564" cy="24627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1008888"/>
            <a:ext cx="2026920" cy="3157855"/>
            <a:chOff x="1004316" y="1008888"/>
            <a:chExt cx="2026920" cy="31578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3460" y="1018032"/>
              <a:ext cx="2008631" cy="31394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08888" y="1013460"/>
              <a:ext cx="2018030" cy="3148965"/>
            </a:xfrm>
            <a:custGeom>
              <a:avLst/>
              <a:gdLst/>
              <a:ahLst/>
              <a:cxnLst/>
              <a:rect l="l" t="t" r="r" b="b"/>
              <a:pathLst>
                <a:path w="2018030" h="3148965">
                  <a:moveTo>
                    <a:pt x="0" y="3148584"/>
                  </a:moveTo>
                  <a:lnTo>
                    <a:pt x="2017776" y="3148584"/>
                  </a:lnTo>
                  <a:lnTo>
                    <a:pt x="2017776" y="0"/>
                  </a:lnTo>
                  <a:lnTo>
                    <a:pt x="0" y="0"/>
                  </a:lnTo>
                  <a:lnTo>
                    <a:pt x="0" y="3148584"/>
                  </a:lnTo>
                  <a:close/>
                </a:path>
              </a:pathLst>
            </a:custGeom>
            <a:ln w="914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345179" y="752855"/>
            <a:ext cx="2125980" cy="4937760"/>
            <a:chOff x="3345179" y="752855"/>
            <a:chExt cx="2125980" cy="49377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4323" y="761999"/>
              <a:ext cx="2107692" cy="49194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349751" y="757427"/>
              <a:ext cx="2117090" cy="4928870"/>
            </a:xfrm>
            <a:custGeom>
              <a:avLst/>
              <a:gdLst/>
              <a:ahLst/>
              <a:cxnLst/>
              <a:rect l="l" t="t" r="r" b="b"/>
              <a:pathLst>
                <a:path w="2117090" h="4928870">
                  <a:moveTo>
                    <a:pt x="0" y="4928616"/>
                  </a:moveTo>
                  <a:lnTo>
                    <a:pt x="2116836" y="4928616"/>
                  </a:lnTo>
                  <a:lnTo>
                    <a:pt x="2116836" y="0"/>
                  </a:lnTo>
                  <a:lnTo>
                    <a:pt x="0" y="0"/>
                  </a:lnTo>
                  <a:lnTo>
                    <a:pt x="0" y="4928616"/>
                  </a:lnTo>
                  <a:close/>
                </a:path>
              </a:pathLst>
            </a:custGeom>
            <a:ln w="914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782055" y="1008888"/>
            <a:ext cx="2059305" cy="1963420"/>
            <a:chOff x="5782055" y="1008888"/>
            <a:chExt cx="2059305" cy="196342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1199" y="1018032"/>
              <a:ext cx="2040635" cy="19446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786627" y="1013460"/>
              <a:ext cx="2049780" cy="1953895"/>
            </a:xfrm>
            <a:custGeom>
              <a:avLst/>
              <a:gdLst/>
              <a:ahLst/>
              <a:cxnLst/>
              <a:rect l="l" t="t" r="r" b="b"/>
              <a:pathLst>
                <a:path w="2049779" h="1953895">
                  <a:moveTo>
                    <a:pt x="0" y="1953768"/>
                  </a:moveTo>
                  <a:lnTo>
                    <a:pt x="2049779" y="1953768"/>
                  </a:lnTo>
                  <a:lnTo>
                    <a:pt x="2049779" y="0"/>
                  </a:lnTo>
                  <a:lnTo>
                    <a:pt x="0" y="0"/>
                  </a:lnTo>
                  <a:lnTo>
                    <a:pt x="0" y="1953768"/>
                  </a:lnTo>
                  <a:close/>
                </a:path>
              </a:pathLst>
            </a:custGeom>
            <a:ln w="914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2640" y="698652"/>
            <a:ext cx="6243320" cy="1084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56845">
              <a:lnSpc>
                <a:spcPct val="105200"/>
              </a:lnSpc>
              <a:spcBef>
                <a:spcPts val="105"/>
              </a:spcBef>
            </a:pPr>
            <a:r>
              <a:rPr b="0" dirty="0">
                <a:solidFill>
                  <a:srgbClr val="2E2B1F"/>
                </a:solidFill>
                <a:latin typeface="Calibri"/>
                <a:cs typeface="Calibri"/>
              </a:rPr>
              <a:t>Для</a:t>
            </a:r>
            <a:r>
              <a:rPr b="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E2B1F"/>
                </a:solidFill>
                <a:latin typeface="Calibri"/>
                <a:cs typeface="Calibri"/>
              </a:rPr>
              <a:t>того,</a:t>
            </a:r>
            <a:r>
              <a:rPr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E2B1F"/>
                </a:solidFill>
                <a:latin typeface="Calibri"/>
                <a:cs typeface="Calibri"/>
              </a:rPr>
              <a:t>чтобы</a:t>
            </a:r>
            <a:r>
              <a:rPr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E2B1F"/>
                </a:solidFill>
                <a:latin typeface="Calibri"/>
                <a:cs typeface="Calibri"/>
              </a:rPr>
              <a:t>подать</a:t>
            </a:r>
            <a:r>
              <a:rPr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E2B1F"/>
                </a:solidFill>
                <a:latin typeface="Calibri"/>
                <a:cs typeface="Calibri"/>
              </a:rPr>
              <a:t>заявление</a:t>
            </a:r>
            <a:r>
              <a:rPr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E2B1F"/>
                </a:solidFill>
                <a:latin typeface="Calibri"/>
                <a:cs typeface="Calibri"/>
              </a:rPr>
              <a:t>первый</a:t>
            </a:r>
            <a:r>
              <a:rPr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2E2B1F"/>
                </a:solidFill>
                <a:latin typeface="Calibri"/>
                <a:cs typeface="Calibri"/>
              </a:rPr>
              <a:t>класс образовательной</a:t>
            </a:r>
            <a:r>
              <a:rPr b="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E2B1F"/>
                </a:solidFill>
                <a:latin typeface="Calibri"/>
                <a:cs typeface="Calibri"/>
              </a:rPr>
              <a:t>организации</a:t>
            </a:r>
            <a:r>
              <a:rPr b="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b="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2E2B1F"/>
                </a:solidFill>
                <a:latin typeface="Calibri"/>
                <a:cs typeface="Calibri"/>
              </a:rPr>
              <a:t>электронном</a:t>
            </a:r>
            <a:r>
              <a:rPr b="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2E2B1F"/>
                </a:solidFill>
                <a:latin typeface="Calibri"/>
                <a:cs typeface="Calibri"/>
              </a:rPr>
              <a:t>виде, необходимо: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9844" y="1757298"/>
            <a:ext cx="7599045" cy="911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3545">
              <a:lnSpc>
                <a:spcPct val="107200"/>
              </a:lnSpc>
              <a:spcBef>
                <a:spcPts val="100"/>
              </a:spcBef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На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главной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странице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нажать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на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баннер</a:t>
            </a:r>
            <a:r>
              <a:rPr sz="1800" spc="3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«Запишите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детей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первый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класс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через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Госуслуги»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или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по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ссылке</a:t>
            </a:r>
            <a:r>
              <a:rPr sz="18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https://www.gosuslugi.ru/600426/1/form</a:t>
            </a:r>
            <a:r>
              <a:rPr sz="18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нажать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кнопку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«Начать».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2668523"/>
            <a:ext cx="3505200" cy="403707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6956" y="2668522"/>
            <a:ext cx="3781933" cy="40370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834" marR="5080">
              <a:lnSpc>
                <a:spcPct val="110000"/>
              </a:lnSpc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Авторизоваться</a:t>
            </a:r>
            <a:r>
              <a:rPr sz="24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на</a:t>
            </a:r>
            <a:r>
              <a:rPr sz="24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портале</a:t>
            </a:r>
            <a:r>
              <a:rPr sz="24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Госуслуг</a:t>
            </a:r>
            <a:r>
              <a:rPr sz="24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с</a:t>
            </a:r>
            <a:r>
              <a:rPr sz="24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Calibri"/>
                <a:cs typeface="Calibri"/>
              </a:rPr>
              <a:t>помощью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логина</a:t>
            </a:r>
            <a:r>
              <a:rPr sz="24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и</a:t>
            </a:r>
            <a:r>
              <a:rPr sz="24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пароля</a:t>
            </a:r>
            <a:r>
              <a:rPr sz="24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и</a:t>
            </a:r>
            <a:r>
              <a:rPr sz="24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нажать</a:t>
            </a:r>
            <a:r>
              <a:rPr sz="24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Calibri"/>
                <a:cs typeface="Calibri"/>
              </a:rPr>
              <a:t>«Войти»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0" y="1600200"/>
            <a:ext cx="3429000" cy="46268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450850">
              <a:lnSpc>
                <a:spcPct val="105400"/>
              </a:lnSpc>
              <a:spcBef>
                <a:spcPts val="100"/>
              </a:spcBef>
            </a:pP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При</a:t>
            </a:r>
            <a:r>
              <a:rPr sz="2400" b="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наличии</a:t>
            </a:r>
            <a:r>
              <a:rPr sz="2400" b="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льгот</a:t>
            </a:r>
            <a:r>
              <a:rPr sz="24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на</a:t>
            </a:r>
            <a:r>
              <a:rPr sz="24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зачисление</a:t>
            </a:r>
            <a:r>
              <a:rPr sz="2400" b="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указать</a:t>
            </a:r>
            <a:r>
              <a:rPr sz="2400" b="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их</a:t>
            </a:r>
            <a:r>
              <a:rPr sz="2400"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spc="-35" dirty="0">
                <a:solidFill>
                  <a:srgbClr val="2E2B1F"/>
                </a:solidFill>
                <a:latin typeface="Calibri"/>
                <a:cs typeface="Calibri"/>
              </a:rPr>
              <a:t>на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следующем</a:t>
            </a:r>
            <a:r>
              <a:rPr sz="2400" b="0" spc="-1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spc="-20" dirty="0">
                <a:solidFill>
                  <a:srgbClr val="2E2B1F"/>
                </a:solidFill>
                <a:latin typeface="Calibri"/>
                <a:cs typeface="Calibri"/>
              </a:rPr>
              <a:t>шаге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0224" y="1511808"/>
            <a:ext cx="647700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711453"/>
            <a:ext cx="7190105" cy="113030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450850" algn="just">
              <a:lnSpc>
                <a:spcPct val="101000"/>
              </a:lnSpc>
              <a:spcBef>
                <a:spcPts val="70"/>
              </a:spcBef>
            </a:pP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Если</a:t>
            </a:r>
            <a:r>
              <a:rPr sz="2400" b="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в</a:t>
            </a:r>
            <a:r>
              <a:rPr sz="2400" b="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семье</a:t>
            </a:r>
            <a:r>
              <a:rPr sz="2400" b="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есть</a:t>
            </a:r>
            <a:r>
              <a:rPr sz="2400" b="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другой</a:t>
            </a:r>
            <a:r>
              <a:rPr sz="2400" b="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ребёнок,</a:t>
            </a:r>
            <a:r>
              <a:rPr sz="2400" b="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который</a:t>
            </a:r>
            <a:r>
              <a:rPr sz="2400" b="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ходит</a:t>
            </a:r>
            <a:r>
              <a:rPr sz="2400" b="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spc="-50" dirty="0">
                <a:solidFill>
                  <a:srgbClr val="2E2B1F"/>
                </a:solidFill>
                <a:latin typeface="Calibri"/>
                <a:cs typeface="Calibri"/>
              </a:rPr>
              <a:t>в </a:t>
            </a:r>
            <a:r>
              <a:rPr sz="2400" b="0" spc="-10" dirty="0">
                <a:solidFill>
                  <a:srgbClr val="2E2B1F"/>
                </a:solidFill>
                <a:latin typeface="Calibri"/>
                <a:cs typeface="Calibri"/>
              </a:rPr>
              <a:t>выбранную</a:t>
            </a:r>
            <a:r>
              <a:rPr sz="2400" b="0" spc="-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школу,</a:t>
            </a:r>
            <a:r>
              <a:rPr sz="2400" b="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spc="-10" dirty="0">
                <a:solidFill>
                  <a:srgbClr val="2E2B1F"/>
                </a:solidFill>
                <a:latin typeface="Calibri"/>
                <a:cs typeface="Calibri"/>
              </a:rPr>
              <a:t>необходимо</a:t>
            </a:r>
            <a:r>
              <a:rPr sz="2400" b="0" spc="-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отметить</a:t>
            </a:r>
            <a:r>
              <a:rPr sz="2400" b="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это</a:t>
            </a:r>
            <a:r>
              <a:rPr sz="2400" b="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на</a:t>
            </a:r>
            <a:r>
              <a:rPr sz="2400" b="0" spc="-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spc="-20" dirty="0">
                <a:solidFill>
                  <a:srgbClr val="2E2B1F"/>
                </a:solidFill>
                <a:latin typeface="Calibri"/>
                <a:cs typeface="Calibri"/>
              </a:rPr>
              <a:t>форме </a:t>
            </a:r>
            <a:r>
              <a:rPr sz="2400" b="0" spc="-10" dirty="0">
                <a:solidFill>
                  <a:srgbClr val="2E2B1F"/>
                </a:solidFill>
                <a:latin typeface="Calibri"/>
                <a:cs typeface="Calibri"/>
              </a:rPr>
              <a:t>подачи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916" y="1850135"/>
            <a:ext cx="6825996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Указать</a:t>
            </a:r>
            <a:r>
              <a:rPr sz="2400" b="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место</a:t>
            </a:r>
            <a:r>
              <a:rPr sz="2400" b="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регистрации</a:t>
            </a:r>
            <a:r>
              <a:rPr sz="2400" b="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spc="-10" dirty="0">
                <a:solidFill>
                  <a:srgbClr val="2E2B1F"/>
                </a:solidFill>
                <a:latin typeface="Calibri"/>
                <a:cs typeface="Calibri"/>
              </a:rPr>
              <a:t>ребёнка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9760" y="1168908"/>
            <a:ext cx="5431535" cy="52257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439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Указать,</a:t>
            </a:r>
            <a:r>
              <a:rPr sz="2400" b="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кем</a:t>
            </a:r>
            <a:r>
              <a:rPr sz="2400" b="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Вы</a:t>
            </a:r>
            <a:r>
              <a:rPr sz="2400" b="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приходитесь</a:t>
            </a:r>
            <a:r>
              <a:rPr sz="2400" b="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spc="-10" dirty="0">
                <a:solidFill>
                  <a:srgbClr val="2E2B1F"/>
                </a:solidFill>
                <a:latin typeface="Calibri"/>
                <a:cs typeface="Calibri"/>
              </a:rPr>
              <a:t>ребёнку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9180" y="1246632"/>
            <a:ext cx="7021068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Перейти</a:t>
            </a:r>
            <a:r>
              <a:rPr sz="2400" b="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2E2B1F"/>
                </a:solidFill>
                <a:latin typeface="Calibri"/>
                <a:cs typeface="Calibri"/>
              </a:rPr>
              <a:t>к</a:t>
            </a:r>
            <a:r>
              <a:rPr sz="2400" b="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b="0" spc="-10" dirty="0">
                <a:solidFill>
                  <a:srgbClr val="2E2B1F"/>
                </a:solidFill>
                <a:latin typeface="Calibri"/>
                <a:cs typeface="Calibri"/>
              </a:rPr>
              <a:t>заявлению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676" y="1127760"/>
            <a:ext cx="5190744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880617"/>
            <a:ext cx="6687184" cy="617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2755">
              <a:lnSpc>
                <a:spcPct val="107800"/>
              </a:lnSpc>
              <a:spcBef>
                <a:spcPts val="100"/>
              </a:spcBef>
            </a:pP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Подтвердить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адрес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постоянной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регистрации,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выбрать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школу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из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доступных</a:t>
            </a:r>
            <a:r>
              <a:rPr sz="18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для</a:t>
            </a:r>
            <a:r>
              <a:rPr sz="18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записи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и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нажать</a:t>
            </a:r>
            <a:r>
              <a:rPr sz="18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«Продолжить».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9816" y="1519427"/>
            <a:ext cx="3080004" cy="47015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294</Words>
  <Application>Microsoft Office PowerPoint</Application>
  <PresentationFormat>Экран (4:3)</PresentationFormat>
  <Paragraphs>29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Calibri</vt:lpstr>
      <vt:lpstr>Cambria</vt:lpstr>
      <vt:lpstr>Office Theme</vt:lpstr>
      <vt:lpstr>Инструкция для родителей (законных представителей) по подаче заявлений в 1 класс</vt:lpstr>
      <vt:lpstr>Для того, чтобы подать заявление в первый класс образовательной организации в электронном виде, необходимо:</vt:lpstr>
      <vt:lpstr>Авторизоваться на портале Госуслуг с помощью логина и пароля и нажать «Войти»</vt:lpstr>
      <vt:lpstr>При наличии льгот на зачисление указать их на следующем шаге</vt:lpstr>
      <vt:lpstr>Если в семье есть другой ребёнок, который ходит в выбранную школу, необходимо отметить это на форме подачи</vt:lpstr>
      <vt:lpstr>Указать место регистрации ребёнка</vt:lpstr>
      <vt:lpstr>Указать, кем Вы приходитесь ребёнку</vt:lpstr>
      <vt:lpstr>Перейти к заявлению</vt:lpstr>
      <vt:lpstr>Презентация PowerPoint</vt:lpstr>
      <vt:lpstr>Если нужной школы Вы не нашли в предложенном списке, то нажмите «Нет нужной школы» и выберите «Указать вручную».</vt:lpstr>
      <vt:lpstr>Презентация PowerPoint</vt:lpstr>
      <vt:lpstr>Внесите сведения о ребёнке</vt:lpstr>
      <vt:lpstr>Укажите, какое свидетельство о рождении у ребёнка и заполните данные свидетельства</vt:lpstr>
      <vt:lpstr>Внесите информацию о гражданстве и языках обучения</vt:lpstr>
      <vt:lpstr>Укажите нужны ли ребёнку специальные условия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для родителей  (законных представителей) по подаче заявлений в 1 класс электронным способом</dc:title>
  <dc:creator>Владимир Андреевич</dc:creator>
  <cp:lastModifiedBy>User</cp:lastModifiedBy>
  <cp:revision>1</cp:revision>
  <dcterms:created xsi:type="dcterms:W3CDTF">2025-03-19T08:18:36Z</dcterms:created>
  <dcterms:modified xsi:type="dcterms:W3CDTF">2025-03-19T08:34:01Z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2025-02-19T00:00:00Z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2025-03-19T00:00:00Z</vt:filetime>
  </property>
  <property fmtid="{D5CDD505-2E9C-101B-9397-08002B2CF9AE}" pid="5" name="Producer">
    <vt:lpwstr>Microsoft® Word 2016</vt:lpwstr>
  </property>
</Properties>
</file>